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56" r:id="rId5"/>
    <p:sldId id="329" r:id="rId6"/>
    <p:sldId id="438" r:id="rId7"/>
    <p:sldId id="331" r:id="rId8"/>
    <p:sldId id="374" r:id="rId9"/>
    <p:sldId id="328" r:id="rId10"/>
    <p:sldId id="322" r:id="rId11"/>
    <p:sldId id="368" r:id="rId12"/>
    <p:sldId id="3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643E544-BE98-D0E7-2941-71864461C7B1}" name="Mary W Leisenring (CENSUS/CLMSO FED)" initials="MF" userId="S::mary.w.leisenring@census.gov::3e7d0dfe-7b08-49e3-b541-f409c990600d" providerId="AD"/>
  <p188:author id="{1CDE6256-3EEA-BDD1-E824-93827AD76C5E}" name="Krystal M Jimerson (CENSUS/CLMSO FED)" initials="KF" userId="S::krystal.m.jimerson@census.gov::cea3c66a-d451-4682-981d-c24346a5eb41" providerId="AD"/>
  <p188:author id="{1984EE60-379F-68EA-624C-039ED269CC67}" name="Eric A Coyle (CENSUS/OCIA FED)" initials="EF" userId="S::eric.a.coyle@census.gov::2a4dda04-8ee5-4d58-a347-48795c5eaa9d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ric A Coyle (CENSUS/CLMSO FED)" initials="EF" lastIdx="5" clrIdx="0">
    <p:extLst>
      <p:ext uri="{19B8F6BF-5375-455C-9EA6-DF929625EA0E}">
        <p15:presenceInfo xmlns:p15="http://schemas.microsoft.com/office/powerpoint/2012/main" userId="S::eric.a.coyle@census.gov::2a4dda04-8ee5-4d58-a347-48795c5eaa9d" providerId="AD"/>
      </p:ext>
    </p:extLst>
  </p:cmAuthor>
  <p:cmAuthor id="2" name="Mary W Leisenring (CENSUS/CLMSO FED)" initials="MF" lastIdx="2" clrIdx="1">
    <p:extLst>
      <p:ext uri="{19B8F6BF-5375-455C-9EA6-DF929625EA0E}">
        <p15:presenceInfo xmlns:p15="http://schemas.microsoft.com/office/powerpoint/2012/main" userId="S::mary.w.leisenring@census.gov::3e7d0dfe-7b08-49e3-b541-f409c99060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5290"/>
    <a:srgbClr val="F1F1F1"/>
    <a:srgbClr val="666666"/>
    <a:srgbClr val="E08D00"/>
    <a:srgbClr val="13335A"/>
    <a:srgbClr val="1F5593"/>
    <a:srgbClr val="404040"/>
    <a:srgbClr val="4D636F"/>
    <a:srgbClr val="0095A8"/>
    <a:srgbClr val="216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05" autoAdjust="0"/>
    <p:restoredTop sz="86497" autoAdjust="0"/>
  </p:normalViewPr>
  <p:slideViewPr>
    <p:cSldViewPr snapToGrid="0">
      <p:cViewPr varScale="1">
        <p:scale>
          <a:sx n="96" d="100"/>
          <a:sy n="96" d="100"/>
        </p:scale>
        <p:origin x="116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jpeg>
</file>

<file path=ppt/media/image39.png>
</file>

<file path=ppt/media/image4.jpeg>
</file>

<file path=ppt/media/image40.png>
</file>

<file path=ppt/media/image41.svg>
</file>

<file path=ppt/media/image42.png>
</file>

<file path=ppt/media/image43.png>
</file>

<file path=ppt/media/image44.jpeg>
</file>

<file path=ppt/media/image45.png>
</file>

<file path=ppt/media/image46.svg>
</file>

<file path=ppt/media/image47.pn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52FEB-CC33-4543-9B3E-91513C3D304E}" type="datetimeFigureOut">
              <a:rPr lang="en-US"/>
              <a:t>6/6/22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BBA018-38AE-46D3-9FA6-73F2863DD58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5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853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85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ts val="1000"/>
              <a:tabLst>
                <a:tab pos="457200" algn="l"/>
              </a:tabLst>
              <a:defRPr/>
            </a:pPr>
            <a:endParaRPr lang="en-US" sz="1200" dirty="0">
              <a:effectLst/>
              <a:latin typeface="Calibri"/>
              <a:ea typeface="Times New Roman" panose="02020603050405020304" pitchFamily="18" charset="0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191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21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US" b="0" i="0" dirty="0">
              <a:solidFill>
                <a:srgbClr val="444444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78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81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5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38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1A39DD-407C-A746-A681-806679DA94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ADAD8C69-9C7D-0247-81CE-4EFD717799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19100" y="5559104"/>
            <a:ext cx="1790700" cy="10130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FE80FF-03BA-3949-8BA6-FF512CDC7C3B}"/>
              </a:ext>
            </a:extLst>
          </p:cNvPr>
          <p:cNvSpPr txBox="1"/>
          <p:nvPr userDrawn="1"/>
        </p:nvSpPr>
        <p:spPr>
          <a:xfrm>
            <a:off x="165100" y="7061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15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1172D5-568E-3542-B214-66C5B7F4323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630" y="226060"/>
            <a:ext cx="1612900" cy="889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A58EA05F-992F-3A41-83AD-A43B3895AE1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1A3836-884A-EE4F-941D-400088A38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1428" b="45952"/>
          <a:stretch/>
        </p:blipFill>
        <p:spPr>
          <a:xfrm>
            <a:off x="6270171" y="3644900"/>
            <a:ext cx="5921829" cy="3213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DE15F9-34B3-CA4A-9F0A-F1E1B9312E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CC7CA3-5AEE-0D4F-A5D7-29CB95EA35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53986" y="5789613"/>
            <a:ext cx="2044700" cy="800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5F9818-1EA7-554E-AAEF-7C1B900BAFC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95630" y="226060"/>
            <a:ext cx="1612900" cy="889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79229DEA-1524-7B47-A3AA-830900D7C25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424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1A3836-884A-EE4F-941D-400088A38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1428" b="45952"/>
          <a:stretch/>
        </p:blipFill>
        <p:spPr>
          <a:xfrm>
            <a:off x="6270171" y="3644900"/>
            <a:ext cx="5921829" cy="3213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DE15F9-34B3-CA4A-9F0A-F1E1B9312E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5F9818-1EA7-554E-AAEF-7C1B900BAFC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5630" y="226060"/>
            <a:ext cx="1612900" cy="889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24FFB496-763E-954A-8870-BB216636E65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876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ABCC9A8-3F06-4942-982C-383426DA94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13839E-D214-6C4E-9927-1F015651CC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02986" y="5789613"/>
            <a:ext cx="2044700" cy="8001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040A388-F70C-9349-8994-7D173A30F0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38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C0F897-ACE6-194B-B41C-0488CC56E0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47A21-F2EB-A841-A8F5-56836342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64C1-ED85-FC4A-AC5D-56F28EA76E8D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047133-E68C-1645-B560-6E6434553D8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78027" y="5515751"/>
            <a:ext cx="4039324" cy="1295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2977E67-88D4-1444-8E7D-237344636A5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7497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ABCC9A8-3F06-4942-982C-383426DA94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363D17C-6E41-3D4E-9DA7-DF7802CB86B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1101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C0F897-ACE6-194B-B41C-0488CC56E0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47A21-F2EB-A841-A8F5-56836342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64C1-ED85-FC4A-AC5D-56F28EA76E8D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047133-E68C-1645-B560-6E6434553D8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78027" y="5515751"/>
            <a:ext cx="4039324" cy="12954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921D9FB-1F0D-694B-B8E1-00F2856A83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4603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43737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867CE13-1B58-FF4F-8369-6471816992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28601" y="-1201003"/>
            <a:ext cx="12192000" cy="84898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FA4BAC-2DA1-B641-9AD7-18759D4315B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78026" y="5515751"/>
            <a:ext cx="4185373" cy="12954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CB0601C4-574C-994F-A813-AC24C56766D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4858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867CE13-1B58-FF4F-8369-6471816992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FA4BAC-2DA1-B641-9AD7-18759D4315B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78026" y="5515751"/>
            <a:ext cx="4185373" cy="12954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CB0601C4-574C-994F-A813-AC24C56766D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73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1A39DD-407C-A746-A681-806679DA94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10F998-2BC2-E843-8675-4ACCB9DA49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93990" y="5771515"/>
            <a:ext cx="3797300" cy="94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3527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62BB5C-B72D-B040-AD8C-ACB272BBE9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37428" y="866012"/>
            <a:ext cx="2984500" cy="635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FDE62FB-77D0-BC43-B68F-E38AB3D4BD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3910" y="601114"/>
            <a:ext cx="1664181" cy="94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4682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62BB5C-B72D-B040-AD8C-ACB272BBE9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37428" y="866012"/>
            <a:ext cx="2984500" cy="635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FDE62FB-77D0-BC43-B68F-E38AB3D4BD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3910" y="601114"/>
            <a:ext cx="1664181" cy="94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367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7A9832A2-E79E-714A-85CD-32CDA63BF7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3149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78A43FE-4867-9A4A-8E6B-E3BF00615FC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5280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0F55C301-FBC6-9C45-8F4F-0D6DCD4B98A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4419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09E64297-26F8-9249-A4D6-2EDAE80650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1994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A8B440F1-676D-1E43-9080-CB7CC59075B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58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B1757B5-0483-8E42-910C-D746FEA77F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4F3142D-FDC1-5845-A57C-322B84848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1428" b="45952"/>
          <a:stretch/>
        </p:blipFill>
        <p:spPr>
          <a:xfrm>
            <a:off x="6270171" y="3151414"/>
            <a:ext cx="5921829" cy="370658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A82E140-6EAB-FF41-AC1E-AD51C9F15A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788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B1757B5-0483-8E42-910C-D746FEA77F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922D52F-2711-FE42-9B90-87A127C3F5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60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B1757B5-0483-8E42-910C-D746FEA77F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3878AF01-0C20-164D-890F-4A7D42968F3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77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D8B43A-C35E-D444-94AC-8ED5811445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09000" y="5815584"/>
            <a:ext cx="3683000" cy="8595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BE7883-5FDF-F942-A6D8-CAEE48ABC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527050"/>
            <a:ext cx="2171700" cy="4699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7E9837D-115B-7848-A562-B2C56E4E29D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98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D8B43A-C35E-D444-94AC-8ED5811445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09000" y="5815584"/>
            <a:ext cx="3683000" cy="85953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F47D6F9-77F1-5D42-9073-E0715D41AE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167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D8B43A-C35E-D444-94AC-8ED5811445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09000" y="5815584"/>
            <a:ext cx="3683000" cy="8595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BE7883-5FDF-F942-A6D8-CAEE48ABC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527050"/>
            <a:ext cx="2171700" cy="4699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00DBB74-47EE-0941-8CD4-4B441351D3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68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D8B43A-C35E-D444-94AC-8ED5811445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09000" y="5815584"/>
            <a:ext cx="3683000" cy="85953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FBB149E9-FC9C-FD4F-8231-10421E335F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2013B1-B49D-A542-A4D4-11895E903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52AC2-B03D-AE40-A31A-B5F93EEFA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D3A7F-5915-1D46-9BC2-D8C087C283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D063A-67D3-9744-9244-37EF53F9EA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60C3C-E5F1-724D-8B94-DF566F8CC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564C1-ED85-FC4A-AC5D-56F28EA76E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552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0" r:id="rId3"/>
    <p:sldLayoutId id="2147483701" r:id="rId4"/>
    <p:sldLayoutId id="2147483708" r:id="rId5"/>
    <p:sldLayoutId id="2147483651" r:id="rId6"/>
    <p:sldLayoutId id="2147483702" r:id="rId7"/>
    <p:sldLayoutId id="2147483709" r:id="rId8"/>
    <p:sldLayoutId id="2147483710" r:id="rId9"/>
    <p:sldLayoutId id="2147483659" r:id="rId10"/>
    <p:sldLayoutId id="2147483652" r:id="rId11"/>
    <p:sldLayoutId id="2147483704" r:id="rId12"/>
    <p:sldLayoutId id="2147483653" r:id="rId13"/>
    <p:sldLayoutId id="2147483654" r:id="rId14"/>
    <p:sldLayoutId id="2147483711" r:id="rId15"/>
    <p:sldLayoutId id="2147483712" r:id="rId16"/>
    <p:sldLayoutId id="2147483655" r:id="rId17"/>
    <p:sldLayoutId id="2147483656" r:id="rId18"/>
    <p:sldLayoutId id="2147483713" r:id="rId19"/>
    <p:sldLayoutId id="2147483657" r:id="rId20"/>
    <p:sldLayoutId id="2147483707" r:id="rId21"/>
    <p:sldLayoutId id="2147483666" r:id="rId22"/>
    <p:sldLayoutId id="2147483676" r:id="rId23"/>
    <p:sldLayoutId id="2147483684" r:id="rId24"/>
    <p:sldLayoutId id="2147483692" r:id="rId25"/>
    <p:sldLayoutId id="2147483700" r:id="rId2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8.jpeg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eg"/><Relationship Id="rId3" Type="http://schemas.openxmlformats.org/officeDocument/2006/relationships/image" Target="../media/image40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www.census.gov/academy" TargetMode="External"/><Relationship Id="rId5" Type="http://schemas.openxmlformats.org/officeDocument/2006/relationships/image" Target="../media/image42.png"/><Relationship Id="rId4" Type="http://schemas.openxmlformats.org/officeDocument/2006/relationships/image" Target="../media/image4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3.png"/><Relationship Id="rId4" Type="http://schemas.openxmlformats.org/officeDocument/2006/relationships/image" Target="../media/image3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2.png"/><Relationship Id="rId5" Type="http://schemas.openxmlformats.org/officeDocument/2006/relationships/image" Target="../media/image50.png"/><Relationship Id="rId4" Type="http://schemas.openxmlformats.org/officeDocument/2006/relationships/image" Target="../media/image3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81329-518F-4A45-BDEE-0B5AEA6EB54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59905" y="909609"/>
            <a:ext cx="4771514" cy="1723032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 You Teach What Data Are in 120+ Censuses and Surveys? You Don’t!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D0AFB-2812-4D4B-A3C6-57401E27264F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59905" y="2513057"/>
            <a:ext cx="6715538" cy="641971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800" b="1" dirty="0">
                <a:solidFill>
                  <a:schemeClr val="bg1"/>
                </a:solidFill>
              </a:rPr>
              <a:t>June 8, 2022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C067711-9EDA-114A-9A9E-EC210BE6F20B}"/>
              </a:ext>
            </a:extLst>
          </p:cNvPr>
          <p:cNvSpPr txBox="1">
            <a:spLocks/>
          </p:cNvSpPr>
          <p:nvPr/>
        </p:nvSpPr>
        <p:spPr>
          <a:xfrm>
            <a:off x="559905" y="3065886"/>
            <a:ext cx="4878870" cy="19249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>
                <a:solidFill>
                  <a:schemeClr val="bg1"/>
                </a:solidFill>
              </a:rPr>
              <a:t>Mary Leisenring, Census Academy Lead</a:t>
            </a:r>
            <a:br>
              <a:rPr lang="en-US" sz="1800"/>
            </a:br>
            <a:r>
              <a:rPr lang="en-US" sz="1800">
                <a:solidFill>
                  <a:schemeClr val="bg1"/>
                </a:solidFill>
              </a:rPr>
              <a:t>U.S. Census Bureau</a:t>
            </a:r>
            <a:br>
              <a:rPr lang="en-US" sz="1800"/>
            </a:br>
            <a:r>
              <a:rPr lang="en-US" sz="1800" u="sng">
                <a:solidFill>
                  <a:schemeClr val="bg1"/>
                </a:solidFill>
              </a:rPr>
              <a:t>mary.w.leisenring@census.gov</a:t>
            </a:r>
            <a:endParaRPr lang="en-US" sz="1800" u="sng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Eric Coyle, Intergovernmental Affairs Specialist U.S. Census Bureau </a:t>
            </a:r>
            <a:br>
              <a:rPr lang="en-US" sz="1800" u="sng"/>
            </a:br>
            <a:r>
              <a:rPr lang="en-US" sz="1800" u="sng">
                <a:solidFill>
                  <a:schemeClr val="bg1"/>
                </a:solidFill>
              </a:rPr>
              <a:t>eric.a.coyle@census.gov</a:t>
            </a:r>
            <a:endParaRPr lang="en-US" sz="1800" u="sng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1800">
                <a:solidFill>
                  <a:schemeClr val="bg1"/>
                </a:solidFill>
              </a:rPr>
              <a:t>Logan Powell, Developer Experience Lead </a:t>
            </a:r>
            <a:br>
              <a:rPr lang="en-US" sz="1800"/>
            </a:br>
            <a:r>
              <a:rPr lang="en-US" sz="1800">
                <a:solidFill>
                  <a:schemeClr val="bg1"/>
                </a:solidFill>
              </a:rPr>
              <a:t>U.S. Census Bureau</a:t>
            </a:r>
            <a:br>
              <a:rPr lang="en-US" sz="1800"/>
            </a:br>
            <a:r>
              <a:rPr lang="en-US" sz="1800" u="sng" dirty="0">
                <a:solidFill>
                  <a:schemeClr val="bg1"/>
                </a:solidFill>
              </a:rPr>
              <a:t>logan.t.powell@census.gov</a:t>
            </a:r>
            <a:endParaRPr lang="en-US" sz="1800" u="sng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349961-F3D1-428B-B8F4-C34865A02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23828" y="503805"/>
            <a:ext cx="5361267" cy="5850389"/>
          </a:xfrm>
          <a:prstGeom prst="rect">
            <a:avLst/>
          </a:prstGeom>
          <a:solidFill>
            <a:srgbClr val="1F5593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052600-B4E5-4949-A948-744422879221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1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262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95AD1CC-6418-534E-A074-3381DF0A7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083BCC7-161C-4140-807B-5F07F455A0D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50" y="368591"/>
            <a:ext cx="7195726" cy="43000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Meet Your Presenters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064704-4B3F-400E-A0B8-7A2D320A0650}"/>
              </a:ext>
            </a:extLst>
          </p:cNvPr>
          <p:cNvSpPr txBox="1"/>
          <p:nvPr/>
        </p:nvSpPr>
        <p:spPr>
          <a:xfrm>
            <a:off x="376649" y="1411749"/>
            <a:ext cx="5525387" cy="480131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Mary Leisenring</a:t>
            </a:r>
            <a:r>
              <a:rPr lang="en-US" b="1" dirty="0">
                <a:solidFill>
                  <a:schemeClr val="bg1"/>
                </a:solidFill>
              </a:rPr>
              <a:t>  </a:t>
            </a:r>
            <a:r>
              <a:rPr lang="en-US" dirty="0">
                <a:solidFill>
                  <a:schemeClr val="bg1"/>
                </a:solidFill>
              </a:rPr>
              <a:t>is the</a:t>
            </a:r>
            <a:r>
              <a:rPr lang="en-US" b="1" dirty="0">
                <a:solidFill>
                  <a:schemeClr val="bg1"/>
                </a:solidFill>
              </a:rPr>
              <a:t> </a:t>
            </a:r>
            <a:r>
              <a:rPr lang="en-US" dirty="0">
                <a:solidFill>
                  <a:schemeClr val="bg1"/>
                </a:solidFill>
              </a:rPr>
              <a:t>Census Academy Lead. This program focuses on digital education product development that teaches the public how to find and use Census Bureau data. As a cofounder of Census Survey Explorer (CSE), she manages the project and the tool.</a:t>
            </a:r>
            <a:r>
              <a:rPr lang="en-US">
                <a:solidFill>
                  <a:schemeClr val="bg1"/>
                </a:solidFill>
              </a:rPr>
              <a:t> 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Eric Coyle </a:t>
            </a:r>
            <a:r>
              <a:rPr lang="en-US" dirty="0">
                <a:solidFill>
                  <a:schemeClr val="bg1"/>
                </a:solidFill>
              </a:rPr>
              <a:t>is an Intergovernmental Affairs Specialist. He is a cofounder of CSE and served an instrumental role as a subject matter expert on Census Bureau surveys, programs, and data.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Logan Powell </a:t>
            </a:r>
            <a:r>
              <a:rPr lang="en-US" sz="1800" dirty="0">
                <a:solidFill>
                  <a:schemeClr val="bg1"/>
                </a:solidFill>
              </a:rPr>
              <a:t>is a Developer Experience Lead. He served as a mentor and consultant for CSE and took over the developer role for the prototype.</a:t>
            </a:r>
            <a:r>
              <a:rPr lang="en-US">
                <a:solidFill>
                  <a:schemeClr val="bg1"/>
                </a:solidFill>
              </a:rPr>
              <a:t> </a:t>
            </a:r>
            <a:endParaRPr lang="en-US" sz="180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br>
              <a:rPr lang="en-US" sz="1800"/>
            </a:br>
            <a:br>
              <a:rPr lang="en-US" sz="1800"/>
            </a:b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1" name="Picture 10" descr="Picture of Mary Leisenring who has long brown hair, is sitting an office chair, and is wearing a dark blouse.">
            <a:extLst>
              <a:ext uri="{FF2B5EF4-FFF2-40B4-BE49-F238E27FC236}">
                <a16:creationId xmlns:a16="http://schemas.microsoft.com/office/drawing/2014/main" id="{B82AEA5D-5A6B-4D0D-9ADD-8C5F7F821C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36" r="7309"/>
          <a:stretch/>
        </p:blipFill>
        <p:spPr>
          <a:xfrm>
            <a:off x="7572376" y="971268"/>
            <a:ext cx="3362324" cy="2182094"/>
          </a:xfrm>
          <a:prstGeom prst="rect">
            <a:avLst/>
          </a:prstGeom>
          <a:ln w="50800">
            <a:solidFill>
              <a:srgbClr val="1F5290"/>
            </a:solidFill>
          </a:ln>
        </p:spPr>
      </p:pic>
      <p:pic>
        <p:nvPicPr>
          <p:cNvPr id="9" name="Picture 8" descr="Headshot of Eric Coyle who has dark hair and eyes, wearing a suit. ">
            <a:extLst>
              <a:ext uri="{FF2B5EF4-FFF2-40B4-BE49-F238E27FC236}">
                <a16:creationId xmlns:a16="http://schemas.microsoft.com/office/drawing/2014/main" id="{6FBA21B2-B9CC-4B88-B988-8AAF6E12E0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5188" y="3429000"/>
            <a:ext cx="2026215" cy="2026215"/>
          </a:xfrm>
          <a:prstGeom prst="rect">
            <a:avLst/>
          </a:prstGeom>
          <a:ln w="50800">
            <a:solidFill>
              <a:srgbClr val="1F5290"/>
            </a:solidFill>
          </a:ln>
        </p:spPr>
      </p:pic>
      <p:pic>
        <p:nvPicPr>
          <p:cNvPr id="10" name="Picture 5" descr="Photo of Logan Powell sitting outside on a street. He has dark hair and eyes and is wearing a dark T-shirt.">
            <a:extLst>
              <a:ext uri="{FF2B5EF4-FFF2-40B4-BE49-F238E27FC236}">
                <a16:creationId xmlns:a16="http://schemas.microsoft.com/office/drawing/2014/main" id="{0CBE988B-94F9-479B-B9DC-FCCDDD657B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861" y="3440017"/>
            <a:ext cx="2026215" cy="2026215"/>
          </a:xfrm>
          <a:prstGeom prst="rect">
            <a:avLst/>
          </a:prstGeom>
          <a:ln w="50800">
            <a:solidFill>
              <a:srgbClr val="1F5290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4436A8-28E0-44FB-AF4F-07928B9BB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64C1-ED85-FC4A-AC5D-56F28EA76E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48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E51F2A-CFFA-456D-AF06-E20A220D931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3111" y="230916"/>
            <a:ext cx="7195726" cy="46286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F5593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Our Products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E3752D7-AF7E-8545-ABAF-2788DAFEF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3111" y="651769"/>
            <a:ext cx="1074452" cy="2291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6367FE-953A-4230-81D4-EDC1FF5F5897}"/>
              </a:ext>
            </a:extLst>
          </p:cNvPr>
          <p:cNvSpPr txBox="1"/>
          <p:nvPr/>
        </p:nvSpPr>
        <p:spPr>
          <a:xfrm>
            <a:off x="303111" y="1008984"/>
            <a:ext cx="37545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>
                <a:solidFill>
                  <a:srgbClr val="0095A8"/>
                </a:solidFill>
              </a:rPr>
              <a:t>Data Gem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>
                <a:solidFill>
                  <a:srgbClr val="0095A8"/>
                </a:solidFill>
              </a:rPr>
              <a:t>Courses &amp; Tutorials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>
                <a:solidFill>
                  <a:srgbClr val="0095A8"/>
                </a:solidFill>
              </a:rPr>
              <a:t>Webinars and Webinar Series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>
                <a:solidFill>
                  <a:srgbClr val="0095A8"/>
                </a:solidFill>
              </a:rPr>
              <a:t>Request a Training</a:t>
            </a:r>
          </a:p>
          <a:p>
            <a:endParaRPr lang="en-US" sz="2000"/>
          </a:p>
        </p:txBody>
      </p:sp>
      <p:pic>
        <p:nvPicPr>
          <p:cNvPr id="9" name="Picture 8" descr="QR code goes to email subscription sign up">
            <a:extLst>
              <a:ext uri="{FF2B5EF4-FFF2-40B4-BE49-F238E27FC236}">
                <a16:creationId xmlns:a16="http://schemas.microsoft.com/office/drawing/2014/main" id="{104CF436-92B7-4F7A-A97D-6038834CA8C0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685" y="2364240"/>
            <a:ext cx="4301059" cy="365838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FF7D3C6-3C2F-BC4F-97DC-04A34B0E657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6631792" y="524381"/>
            <a:ext cx="4927313" cy="61901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Census.gov/Academy</a:t>
            </a:r>
          </a:p>
        </p:txBody>
      </p:sp>
      <p:pic>
        <p:nvPicPr>
          <p:cNvPr id="13" name="Picture 13" descr="Image of a laptop">
            <a:hlinkClick r:id="rId6"/>
            <a:extLst>
              <a:ext uri="{FF2B5EF4-FFF2-40B4-BE49-F238E27FC236}">
                <a16:creationId xmlns:a16="http://schemas.microsoft.com/office/drawing/2014/main" id="{7A82F6EC-A9E9-403F-8B1C-96C5C132225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9628" y="1856180"/>
            <a:ext cx="9139980" cy="4477439"/>
          </a:xfrm>
          <a:prstGeom prst="rect">
            <a:avLst/>
          </a:prstGeom>
        </p:spPr>
      </p:pic>
      <p:pic>
        <p:nvPicPr>
          <p:cNvPr id="10" name="Picture 9" descr="Graphical user interface, website">
            <a:extLst>
              <a:ext uri="{FF2B5EF4-FFF2-40B4-BE49-F238E27FC236}">
                <a16:creationId xmlns:a16="http://schemas.microsoft.com/office/drawing/2014/main" id="{9561ECDE-3CDB-49BB-8934-BE192661CC6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9529"/>
          <a:stretch/>
        </p:blipFill>
        <p:spPr>
          <a:xfrm>
            <a:off x="5200650" y="2357416"/>
            <a:ext cx="6358455" cy="36583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C9136E-2C83-4F35-9E81-7AE67F4E2542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3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6592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10CD90E-4076-6641-9C1B-6E755E5CE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0638" y="1420866"/>
            <a:ext cx="11170721" cy="44542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34EB267-643F-C944-9116-A783FADB3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3FDB082-0063-CB48-AF53-2D343CD4501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7707807" cy="43000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Let’s Talk About What We Are Going to Talk About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14E5BF2-AE41-924D-8D42-19D1D7B2E0BA}"/>
              </a:ext>
            </a:extLst>
          </p:cNvPr>
          <p:cNvSpPr txBox="1">
            <a:spLocks/>
          </p:cNvSpPr>
          <p:nvPr/>
        </p:nvSpPr>
        <p:spPr>
          <a:xfrm>
            <a:off x="725189" y="2147605"/>
            <a:ext cx="6435189" cy="3017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Origin story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Then vs. now survey discovery demo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Development process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Tool demo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Integrated marketing strategy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Q&amp;A</a:t>
            </a:r>
          </a:p>
        </p:txBody>
      </p:sp>
      <p:pic>
        <p:nvPicPr>
          <p:cNvPr id="13" name="Picture 13" descr="A laptop showing Census Survey Explorer">
            <a:extLst>
              <a:ext uri="{FF2B5EF4-FFF2-40B4-BE49-F238E27FC236}">
                <a16:creationId xmlns:a16="http://schemas.microsoft.com/office/drawing/2014/main" id="{D4670FE9-C040-5D42-B920-646DDFA9E2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3193" y="2126088"/>
            <a:ext cx="5731211" cy="3311046"/>
          </a:xfrm>
          <a:prstGeom prst="rect">
            <a:avLst/>
          </a:prstGeom>
        </p:spPr>
      </p:pic>
      <p:pic>
        <p:nvPicPr>
          <p:cNvPr id="8" name="Picture 7" descr="screen shot of Census Survey Explorer home page which has a search bar, dropdown menus, and cards containing information for the first few surveys (appearing in alphabetical order before a search is performed)">
            <a:extLst>
              <a:ext uri="{FF2B5EF4-FFF2-40B4-BE49-F238E27FC236}">
                <a16:creationId xmlns:a16="http://schemas.microsoft.com/office/drawing/2014/main" id="{DF7A8BF0-F0B4-4775-A572-17E6325116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3936" y="2486526"/>
            <a:ext cx="3933856" cy="25025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4C885B-C3F2-4891-908B-49A2F9563AC1}"/>
              </a:ext>
            </a:extLst>
          </p:cNvPr>
          <p:cNvSpPr txBox="1"/>
          <p:nvPr/>
        </p:nvSpPr>
        <p:spPr>
          <a:xfrm>
            <a:off x="7349064" y="5511226"/>
            <a:ext cx="3204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kern="0" spc="30">
                <a:solidFill>
                  <a:srgbClr val="1F5593"/>
                </a:solidFill>
              </a:rPr>
              <a:t>census.gov/</a:t>
            </a:r>
            <a:r>
              <a:rPr lang="en-US" sz="2000" b="1" kern="0" spc="30" err="1">
                <a:solidFill>
                  <a:srgbClr val="1F5593"/>
                </a:solidFill>
              </a:rPr>
              <a:t>SurveyExplorer</a:t>
            </a:r>
            <a:endParaRPr 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B5691C-DFF0-4F5F-90BE-093424A6B97A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4</a:t>
            </a:fld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391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D1D5F7-DD3E-4DF1-8267-FDF4FC271BE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8" y="559091"/>
            <a:ext cx="11358151" cy="22918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Origin Story: How do I know what survey(s) have the data I need?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F8994FE-9611-43ED-A1A1-E1C2B657E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966080"/>
            <a:ext cx="1074452" cy="22918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C1454C1-8A60-470A-A9A3-94611D276D7B}"/>
              </a:ext>
            </a:extLst>
          </p:cNvPr>
          <p:cNvSpPr/>
          <p:nvPr/>
        </p:nvSpPr>
        <p:spPr>
          <a:xfrm>
            <a:off x="376648" y="1407416"/>
            <a:ext cx="4844596" cy="4125632"/>
          </a:xfrm>
          <a:prstGeom prst="ellipse">
            <a:avLst/>
          </a:prstGeom>
          <a:solidFill>
            <a:srgbClr val="13335A"/>
          </a:solidFill>
          <a:ln w="539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solidFill>
                  <a:schemeClr val="bg1"/>
                </a:solidFill>
                <a:latin typeface="Calibri"/>
                <a:cs typeface="Calibri"/>
              </a:rPr>
              <a:t>Some of the best innovations originate from real life encounters with a problem or bad experience. </a:t>
            </a:r>
            <a:endParaRPr lang="en-US" sz="24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238406-7A5E-4C7E-B413-94E5783AF504}"/>
              </a:ext>
            </a:extLst>
          </p:cNvPr>
          <p:cNvSpPr txBox="1"/>
          <p:nvPr/>
        </p:nvSpPr>
        <p:spPr>
          <a:xfrm>
            <a:off x="7091432" y="1407416"/>
            <a:ext cx="48562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What geography? </a:t>
            </a:r>
          </a:p>
          <a:p>
            <a:pPr algn="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How recent is the data?</a:t>
            </a:r>
          </a:p>
          <a:p>
            <a:pPr algn="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How far back does the data go?</a:t>
            </a:r>
          </a:p>
          <a:p>
            <a:pPr algn="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Which topics are available in which survey?</a:t>
            </a:r>
          </a:p>
        </p:txBody>
      </p:sp>
      <p:pic>
        <p:nvPicPr>
          <p:cNvPr id="5" name="Picture 4" descr="infographic listing some of the topics in ACS and Decennial Census">
            <a:extLst>
              <a:ext uri="{FF2B5EF4-FFF2-40B4-BE49-F238E27FC236}">
                <a16:creationId xmlns:a16="http://schemas.microsoft.com/office/drawing/2014/main" id="{B406A018-E65A-40BB-9D1D-05568EB982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6305" y="2724049"/>
            <a:ext cx="6481369" cy="3257651"/>
          </a:xfrm>
          <a:prstGeom prst="rect">
            <a:avLst/>
          </a:prstGeom>
        </p:spPr>
      </p:pic>
      <p:pic>
        <p:nvPicPr>
          <p:cNvPr id="6" name="Picture 5" descr="infographic listing some of the of Census Bureau geographies">
            <a:extLst>
              <a:ext uri="{FF2B5EF4-FFF2-40B4-BE49-F238E27FC236}">
                <a16:creationId xmlns:a16="http://schemas.microsoft.com/office/drawing/2014/main" id="{AF2A7E54-FB7F-4ABD-B92F-BCC97B5705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3839" y="3535222"/>
            <a:ext cx="3653836" cy="21041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7C0AF3-A74B-446E-9F26-0088BF561BE7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890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FC111BF-6AD0-7E4B-ABA1-E31E50844C6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58666" y="368591"/>
            <a:ext cx="7195726" cy="43000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216093"/>
                </a:solidFill>
                <a:latin typeface="Calibri"/>
                <a:cs typeface="Calibri"/>
              </a:rPr>
              <a:t>Past User Experience</a:t>
            </a:r>
            <a:endParaRPr lang="en-US" sz="2800" b="1" dirty="0">
              <a:solidFill>
                <a:srgbClr val="21609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59829062-6972-4741-BE5E-86F6D53CC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8666" y="798595"/>
            <a:ext cx="1074452" cy="229180"/>
          </a:xfrm>
          <a:prstGeom prst="rect">
            <a:avLst/>
          </a:prstGeom>
        </p:spPr>
      </p:pic>
      <p:pic>
        <p:nvPicPr>
          <p:cNvPr id="7" name="Picture 10" descr="A picture containing Website on a computer monitor.">
            <a:extLst>
              <a:ext uri="{FF2B5EF4-FFF2-40B4-BE49-F238E27FC236}">
                <a16:creationId xmlns:a16="http://schemas.microsoft.com/office/drawing/2014/main" id="{83F21CD4-1FBE-924E-A1D3-5F5B786970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953" y="1049710"/>
            <a:ext cx="5906047" cy="4967932"/>
          </a:xfrm>
          <a:prstGeom prst="rect">
            <a:avLst/>
          </a:prstGeom>
        </p:spPr>
      </p:pic>
      <p:pic>
        <p:nvPicPr>
          <p:cNvPr id="9" name="Picture 8" descr="List of All Surveys and Programs Census Bureau webpage">
            <a:extLst>
              <a:ext uri="{FF2B5EF4-FFF2-40B4-BE49-F238E27FC236}">
                <a16:creationId xmlns:a16="http://schemas.microsoft.com/office/drawing/2014/main" id="{60B2B61C-CABC-4EBF-BB8D-9B6C63E77B6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377" y="1278890"/>
            <a:ext cx="5270157" cy="31201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13C096B-5FAA-1B45-A52E-965F76F0F89B}"/>
              </a:ext>
            </a:extLst>
          </p:cNvPr>
          <p:cNvSpPr/>
          <p:nvPr/>
        </p:nvSpPr>
        <p:spPr>
          <a:xfrm>
            <a:off x="6745753" y="1049710"/>
            <a:ext cx="5000586" cy="49557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marL="342900" indent="-342900" algn="l" rtl="0" fontAlgn="base">
              <a:buFont typeface="Wingdings"/>
              <a:buChar char="ü"/>
            </a:pP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Need to convey info for several 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pages 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of Censuses and Surveys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200" b="0" i="0" dirty="0">
              <a:solidFill>
                <a:srgbClr val="000000"/>
              </a:solidFill>
              <a:effectLst/>
              <a:cs typeface="Calibri" panose="020F0502020204030204"/>
            </a:endParaRPr>
          </a:p>
          <a:p>
            <a:pPr marL="342900" indent="-342900" fontAlgn="base">
              <a:buFont typeface="Wingdings"/>
              <a:buChar char="ü"/>
            </a:pPr>
            <a:r>
              <a:rPr lang="en-US" sz="2200" dirty="0">
                <a:solidFill>
                  <a:srgbClr val="FFFFFF"/>
                </a:solidFill>
              </a:rPr>
              <a:t>In the list pages, survey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</a:rPr>
              <a:t> names and descriptions </a:t>
            </a:r>
            <a:r>
              <a:rPr lang="en-US" sz="2200" dirty="0">
                <a:solidFill>
                  <a:srgbClr val="FFFFFF"/>
                </a:solidFill>
              </a:rPr>
              <a:t>are limited,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</a:rPr>
              <a:t> requiring 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several clicks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 to discover topics, geographies, and frequency 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for each survey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200" b="0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  <a:p>
            <a:pPr marL="342900" indent="-342900" fontAlgn="base">
              <a:buFont typeface="Wingdings"/>
              <a:buChar char="ü"/>
            </a:pP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Mastery of this</a:t>
            </a:r>
            <a:r>
              <a:rPr lang="en-US" sz="2200" dirty="0">
                <a:solidFill>
                  <a:srgbClr val="FFFFFF"/>
                </a:solidFill>
                <a:latin typeface="Calibri"/>
                <a:cs typeface="Calibri"/>
              </a:rPr>
              <a:t> 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topic was 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too much to expect from a learner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200" b="0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  <a:p>
            <a:pPr marL="342900" indent="-342900" algn="l" rtl="0" fontAlgn="base">
              <a:buFont typeface="Wingdings"/>
              <a:buChar char="ü"/>
            </a:pP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Topic overlap across some surveys adds confusion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200" b="0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  <a:p>
            <a:pPr marL="342900" indent="-342900" algn="l" rtl="0" fontAlgn="base">
              <a:buFont typeface="Wingdings"/>
              <a:buChar char="ü"/>
            </a:pP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A 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static infographic wasn’t cutting it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400" b="0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F87A57-C4B8-481A-B9BC-139512437EEF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6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32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382AF3C-2B21-0C4E-9811-8B648F8CC87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2298" y="422251"/>
            <a:ext cx="7195726" cy="43000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chemeClr val="bg1"/>
                </a:solidFill>
                <a:latin typeface="Calibri"/>
                <a:cs typeface="Calibri"/>
              </a:rPr>
              <a:t>Present User Experience</a:t>
            </a:r>
            <a:endParaRPr 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BA71F88-5EF0-6847-AED8-C09BBA3C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27B0B2-C3C4-42EE-BF58-3BDEDAD90C10}"/>
              </a:ext>
            </a:extLst>
          </p:cNvPr>
          <p:cNvSpPr txBox="1"/>
          <p:nvPr/>
        </p:nvSpPr>
        <p:spPr>
          <a:xfrm>
            <a:off x="345925" y="1281414"/>
            <a:ext cx="5571795" cy="489364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Offers </a:t>
            </a:r>
            <a:r>
              <a:rPr lang="en-US" sz="2400" b="1" dirty="0">
                <a:solidFill>
                  <a:schemeClr val="bg1"/>
                </a:solidFill>
                <a:latin typeface="Calibri"/>
                <a:cs typeface="Calibri"/>
              </a:rPr>
              <a:t>complete and fast</a:t>
            </a: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 baseline of (linked) surveys to do a deeper dive </a:t>
            </a: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HCD: Fuller view of </a:t>
            </a:r>
            <a:r>
              <a:rPr lang="en-US" sz="2400" b="1" dirty="0">
                <a:solidFill>
                  <a:schemeClr val="bg1"/>
                </a:solidFill>
                <a:latin typeface="Calibri"/>
                <a:cs typeface="Calibri"/>
              </a:rPr>
              <a:t>most sought-after info</a:t>
            </a: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 available data </a:t>
            </a:r>
            <a:r>
              <a:rPr lang="en-US" sz="2400" b="1" dirty="0">
                <a:solidFill>
                  <a:schemeClr val="bg1"/>
                </a:solidFill>
                <a:latin typeface="Calibri"/>
                <a:cs typeface="Calibri"/>
              </a:rPr>
              <a:t>at a glance</a:t>
            </a: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Survey metadata and full descriptions now visible (better searchability)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Equitable to all data seekers/surveys</a:t>
            </a: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6A5D96BD-7674-A54C-BB5B-2DEF7E576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283" y="1004760"/>
            <a:ext cx="5917718" cy="5529390"/>
          </a:xfrm>
          <a:prstGeom prst="rect">
            <a:avLst/>
          </a:prstGeom>
        </p:spPr>
      </p:pic>
      <p:pic>
        <p:nvPicPr>
          <p:cNvPr id="7" name="Picture 6" descr="Photo of Census Survey Explorer home page with search bar, dropdown menus, and default alphabetically listed surveys cards.">
            <a:extLst>
              <a:ext uri="{FF2B5EF4-FFF2-40B4-BE49-F238E27FC236}">
                <a16:creationId xmlns:a16="http://schemas.microsoft.com/office/drawing/2014/main" id="{8AE4413E-D0B2-4511-BE48-2EEAF7D8D3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1525" y="1294114"/>
            <a:ext cx="5315100" cy="339505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972B7E-77F5-41DB-A254-001632F60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64C1-ED85-FC4A-AC5D-56F28EA76E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96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B7E3F95-3066-594A-9681-B16E90EAA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FD1427B-6402-404E-AB9A-338328D2BD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11045329" cy="4186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Process: Researched and Added Meta Data to Each Survey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7" name="Picture 6" descr="Screen shot of spreadsheet of data that went into every survey">
            <a:extLst>
              <a:ext uri="{FF2B5EF4-FFF2-40B4-BE49-F238E27FC236}">
                <a16:creationId xmlns:a16="http://schemas.microsoft.com/office/drawing/2014/main" id="{5ECC3193-D396-43EE-B5D2-363FA3AF0A7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50" y="1194211"/>
            <a:ext cx="10231425" cy="46041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00BDB2-FB55-42FF-8C75-6D43CA2FB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550" y="1194211"/>
            <a:ext cx="371536" cy="373332"/>
          </a:xfrm>
          <a:prstGeom prst="rect">
            <a:avLst/>
          </a:prstGeom>
          <a:solidFill>
            <a:srgbClr val="E08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08D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72D7E-FCAB-4DD3-BA12-48F089F2C5C7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8</a:t>
            </a:fld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6864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B7E3F95-3066-594A-9681-B16E90EAA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FD1427B-6402-404E-AB9A-338328D2BD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11045329" cy="4186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User Experience Feedback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6" name="Picture 5" descr="screen shot of spreadsheet of questions and the star ratings given by testers.">
            <a:extLst>
              <a:ext uri="{FF2B5EF4-FFF2-40B4-BE49-F238E27FC236}">
                <a16:creationId xmlns:a16="http://schemas.microsoft.com/office/drawing/2014/main" id="{A16E75E1-A10C-4198-8037-7B4810312F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2538" y="1051727"/>
            <a:ext cx="9453704" cy="5437682"/>
          </a:xfrm>
          <a:prstGeom prst="rect">
            <a:avLst/>
          </a:prstGeom>
        </p:spPr>
      </p:pic>
      <p:pic>
        <p:nvPicPr>
          <p:cNvPr id="5" name="Picture 4" descr="Screen shot of the introduction to the survey given to testers">
            <a:extLst>
              <a:ext uri="{FF2B5EF4-FFF2-40B4-BE49-F238E27FC236}">
                <a16:creationId xmlns:a16="http://schemas.microsoft.com/office/drawing/2014/main" id="{E9F0B731-C859-4634-9CB0-103F668CDB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537" r="21238" b="30769"/>
          <a:stretch/>
        </p:blipFill>
        <p:spPr>
          <a:xfrm>
            <a:off x="376649" y="1051727"/>
            <a:ext cx="4410879" cy="4114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D90EFB-3763-4CA7-B4A8-81C4D54B281B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9</a:t>
            </a:fld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64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C421894451AE49AE783483BF450191" ma:contentTypeVersion="10" ma:contentTypeDescription="Create a new document." ma:contentTypeScope="" ma:versionID="b8579ec83a8f14a866cb009384880329">
  <xsd:schema xmlns:xsd="http://www.w3.org/2001/XMLSchema" xmlns:xs="http://www.w3.org/2001/XMLSchema" xmlns:p="http://schemas.microsoft.com/office/2006/metadata/properties" xmlns:ns3="e59a204d-a953-4ccf-ae2a-447b44d41d5b" xmlns:ns4="a3e63156-3d6c-40d4-87fd-8ca6617d1157" targetNamespace="http://schemas.microsoft.com/office/2006/metadata/properties" ma:root="true" ma:fieldsID="dc2dd680c9e12fa3bea3159c8f854ac3" ns3:_="" ns4:_="">
    <xsd:import namespace="e59a204d-a953-4ccf-ae2a-447b44d41d5b"/>
    <xsd:import namespace="a3e63156-3d6c-40d4-87fd-8ca6617d115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9a204d-a953-4ccf-ae2a-447b44d41d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e63156-3d6c-40d4-87fd-8ca6617d115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6FE5629-8148-4B83-BE04-E155940AE199}">
  <ds:schemaRefs>
    <ds:schemaRef ds:uri="a3e63156-3d6c-40d4-87fd-8ca6617d1157"/>
    <ds:schemaRef ds:uri="e59a204d-a953-4ccf-ae2a-447b44d41d5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D86EB46-92F7-44E3-934B-CC0E539B5426}">
  <ds:schemaRefs>
    <ds:schemaRef ds:uri="http://schemas.microsoft.com/office/infopath/2007/PartnerControls"/>
    <ds:schemaRef ds:uri="e59a204d-a953-4ccf-ae2a-447b44d41d5b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purl.org/dc/terms/"/>
    <ds:schemaRef ds:uri="a3e63156-3d6c-40d4-87fd-8ca6617d1157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6B546BF8-3EDF-4318-A2FB-CA04D1497F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463</Words>
  <Application>Microsoft Macintosh PowerPoint</Application>
  <PresentationFormat>Widescreen</PresentationFormat>
  <Paragraphs>70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How Do You Teach What Data Are in 120+ Censuses and Surveys? You Don’t!</vt:lpstr>
      <vt:lpstr>Meet Your Presenters</vt:lpstr>
      <vt:lpstr>Our Products</vt:lpstr>
      <vt:lpstr>Let’s Talk About What We Are Going to Talk About</vt:lpstr>
      <vt:lpstr>Origin Story: How do I know what survey(s) have the data I need? </vt:lpstr>
      <vt:lpstr>Past User Experience</vt:lpstr>
      <vt:lpstr>Present User Experience </vt:lpstr>
      <vt:lpstr>Process: Researched and Added Meta Data to Each Survey</vt:lpstr>
      <vt:lpstr>User Experience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Nia Hand</dc:creator>
  <cp:lastModifiedBy>Microsoft Office User</cp:lastModifiedBy>
  <cp:revision>26</cp:revision>
  <dcterms:created xsi:type="dcterms:W3CDTF">2020-10-07T15:55:27Z</dcterms:created>
  <dcterms:modified xsi:type="dcterms:W3CDTF">2022-06-06T21:14:29Z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0x010100D8C421894451AE49AE783483BF450191</vt:lpwstr>
  </property>
</Properties>
</file>